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65" r:id="rId2"/>
    <p:sldId id="266" r:id="rId3"/>
    <p:sldId id="267" r:id="rId4"/>
    <p:sldId id="264" r:id="rId5"/>
    <p:sldId id="282" r:id="rId6"/>
    <p:sldId id="270" r:id="rId7"/>
    <p:sldId id="269" r:id="rId8"/>
    <p:sldId id="278" r:id="rId9"/>
    <p:sldId id="280" r:id="rId10"/>
    <p:sldId id="279" r:id="rId11"/>
    <p:sldId id="274" r:id="rId12"/>
    <p:sldId id="273" r:id="rId13"/>
    <p:sldId id="272" r:id="rId14"/>
    <p:sldId id="276" r:id="rId15"/>
    <p:sldId id="275" r:id="rId16"/>
  </p:sldIdLst>
  <p:sldSz cx="18288000" cy="10287000"/>
  <p:notesSz cx="6858000" cy="9144000"/>
  <p:embeddedFontLs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ExtraLight" panose="020B0600000101010101" charset="-127"/>
      <p:regular r:id="rId20"/>
    </p:embeddedFont>
    <p:embeddedFont>
      <p:font typeface="Pretendard Light" panose="020B0600000101010101" charset="-127"/>
      <p:regular r:id="rId21"/>
    </p:embeddedFont>
    <p:embeddedFont>
      <p:font typeface="Pretendard Medium" panose="020B0600000101010101" charset="-127"/>
      <p:regular r:id="rId22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Josefin Sans SemiBold" panose="020B0600000101010101" charset="0"/>
      <p:bold r:id="rId30"/>
    </p:embeddedFont>
    <p:embeddedFont>
      <p:font typeface="Noto Sans KR" panose="020B0200000000000000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2" y="30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4138110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float3(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pIn.posL.x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pIn.posL.y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-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pIn.posL.z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94051AB-2957-4B58-8EF1-3C27A96E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036" y="3879850"/>
            <a:ext cx="5605039" cy="43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EE83-C23B-5E97-499F-23058D9C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54FA9FE-B296-7CB7-CE31-4B0B7579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99612AB-0F5D-1313-E972-26C99932B3EB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BD13245-2371-3C63-3F00-2D100491F917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>
                <a:solidFill>
                  <a:srgbClr val="6A7E74"/>
                </a:solidFill>
                <a:ea typeface="Pretendard SemiBold"/>
              </a:rPr>
              <a:t>팁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F95E9C2-DCB5-41ED-024F-93F793B086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D3820070-656D-685F-94DD-6594C535FE37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91F003-7985-C678-E038-1FC25DA66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6E7920-E881-44A5-ADFD-C136D75B2593}"/>
              </a:ext>
            </a:extLst>
          </p:cNvPr>
          <p:cNvSpPr/>
          <p:nvPr/>
        </p:nvSpPr>
        <p:spPr>
          <a:xfrm>
            <a:off x="457200" y="2290357"/>
            <a:ext cx="10591646" cy="78483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46473-BB8D-5391-973D-B0E0AF603FC9}"/>
              </a:ext>
            </a:extLst>
          </p:cNvPr>
          <p:cNvSpPr txBox="1"/>
          <p:nvPr/>
        </p:nvSpPr>
        <p:spPr>
          <a:xfrm>
            <a:off x="1142846" y="2729345"/>
            <a:ext cx="9995648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App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::PrepareSkyFaceSRVs()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ID3D11Resource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res;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m_pTextureSRV-&gt;GetResource(res.GetAddressOf());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(!res)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ID3D11Texture2D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tex2D;</a:t>
            </a:r>
          </a:p>
          <a:p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HR_T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(res.As(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tex2D));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D3D11_TEXTURE2D_DESC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desc{};</a:t>
            </a:r>
          </a:p>
          <a:p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tex2D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GetDesc(&amp;desc);</a:t>
            </a:r>
          </a:p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((desc.ArraySize &lt; 6))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face = 0; face &lt; 6; ++face)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D3D11_SHADER_RESOURCE_VIEW_DESC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sd{};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sd.Format = desc.Format;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… //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sd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값 넣어주기</a:t>
            </a:r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ID3D11ShaderResourceView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 faceSRV =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SUCCEEDED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(m_pDevice-&gt;CreateShaderResourceView(tex2D.Get(), &amp;sd, &amp;faceSRV)))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   m_pSkyFaceSRV[face] = faceSRV;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99DC5-2892-4D21-8E30-6E76C6A32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257" y="6214508"/>
            <a:ext cx="4458128" cy="3477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9B7786-4CB0-4067-8C8A-0F68D80A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582374"/>
            <a:ext cx="4458127" cy="3477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AC1097-3E58-42C8-9A64-08E407AFD3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914" y="2582374"/>
            <a:ext cx="4458127" cy="34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13457" y="2301775"/>
            <a:ext cx="5196840" cy="6499325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000" spc="-100">
                <a:solidFill>
                  <a:srgbClr val="BACCC3"/>
                </a:solidFill>
                <a:latin typeface="Josefin Sans SemiBold"/>
              </a:rPr>
              <a:t>Chapter 2.</a:t>
            </a:r>
            <a:endParaRPr lang="en-US" altLang="ko-KR" sz="2000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199" y="1155700"/>
            <a:ext cx="6220457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큐브매핑 </a:t>
            </a:r>
            <a:r>
              <a:rPr lang="en-US" altLang="ko-KR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비균등 스케일 문제</a:t>
            </a:r>
            <a:endParaRPr lang="ko-KR" altLang="ko-KR" sz="4000" spc="-100" dirty="0">
              <a:solidFill>
                <a:srgbClr val="6A7E7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설명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법선벡터는 비균등 스케일에서 값이 달라집니다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3973042"/>
            <a:ext cx="4953000" cy="789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 = (0,1,0)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이라하고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 = (0,0,1)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 해봅시다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그리고 변환 행렬은 다음과 같다고 해봅시다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9EC49-3235-63E8-4E33-97DF7163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03" y="4847189"/>
            <a:ext cx="1808946" cy="1134512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CCCE789D-4F53-50F8-9539-1143D0F57E05}"/>
              </a:ext>
            </a:extLst>
          </p:cNvPr>
          <p:cNvSpPr/>
          <p:nvPr/>
        </p:nvSpPr>
        <p:spPr>
          <a:xfrm>
            <a:off x="1688123" y="6186055"/>
            <a:ext cx="4953000" cy="2136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벡터들은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′=</a:t>
            </a:r>
            <a:r>
              <a:rPr lang="en-US" altLang="ko-KR" i="1"/>
              <a:t>Mt</a:t>
            </a:r>
            <a:r>
              <a:rPr lang="en-US" altLang="ko-KR"/>
              <a:t>=(0,3,1)</a:t>
            </a:r>
          </a:p>
          <a:p>
            <a:pPr>
              <a:lnSpc>
                <a:spcPts val="2100"/>
              </a:lnSpc>
            </a:pPr>
            <a:r>
              <a:rPr lang="pt-BR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n′=Mn=(0,1,1)</a:t>
            </a:r>
          </a:p>
          <a:p>
            <a:pPr>
              <a:lnSpc>
                <a:spcPts val="2100"/>
              </a:lnSpc>
            </a:pPr>
            <a:endParaRPr lang="pt-BR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둘의 내적은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′⋅</a:t>
            </a:r>
            <a:r>
              <a:rPr lang="en-US" altLang="ko-KR" i="1"/>
              <a:t>n</a:t>
            </a:r>
            <a:r>
              <a:rPr lang="en-US" altLang="ko-KR"/>
              <a:t>′=0×0+3×1+1×1 = 4</a:t>
            </a:r>
          </a:p>
          <a:p>
            <a:pPr>
              <a:lnSpc>
                <a:spcPts val="2100"/>
              </a:lnSpc>
            </a:pPr>
            <a:endParaRPr lang="en-US" altLang="ko-KR"/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즉 수직성이 깨집니다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7" name="그림 16" descr="그래픽 디자인, 만화 영화, 그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FD5-9C1D-FE57-4A91-4CF3CA7BF1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63" y="2164773"/>
            <a:ext cx="3367935" cy="4713079"/>
          </a:xfrm>
          <a:prstGeom prst="rect">
            <a:avLst/>
          </a:prstGeom>
        </p:spPr>
      </p:pic>
      <p:pic>
        <p:nvPicPr>
          <p:cNvPr id="19" name="그림 18" descr="카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F45093-7592-1852-C922-F450EAE2F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1" y="2301775"/>
            <a:ext cx="3448499" cy="3538129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FA3354D-4985-F7CB-6BD8-B2E8756BAA3D}"/>
              </a:ext>
            </a:extLst>
          </p:cNvPr>
          <p:cNvSpPr/>
          <p:nvPr/>
        </p:nvSpPr>
        <p:spPr>
          <a:xfrm>
            <a:off x="11538921" y="3915128"/>
            <a:ext cx="1523570" cy="81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FF7B204-5127-7B41-C64A-5F3AC87851F1}"/>
              </a:ext>
            </a:extLst>
          </p:cNvPr>
          <p:cNvSpPr/>
          <p:nvPr/>
        </p:nvSpPr>
        <p:spPr>
          <a:xfrm>
            <a:off x="11995906" y="3672276"/>
            <a:ext cx="3048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M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71A36BA-BB66-A0D1-AECA-F8A6A2F86AC5}"/>
              </a:ext>
            </a:extLst>
          </p:cNvPr>
          <p:cNvSpPr/>
          <p:nvPr/>
        </p:nvSpPr>
        <p:spPr>
          <a:xfrm>
            <a:off x="7315789" y="6286499"/>
            <a:ext cx="9958754" cy="353812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0B4AC43A-7E6F-9819-64B3-D4BCE3AE03B1}"/>
              </a:ext>
            </a:extLst>
          </p:cNvPr>
          <p:cNvSpPr/>
          <p:nvPr/>
        </p:nvSpPr>
        <p:spPr>
          <a:xfrm>
            <a:off x="8052901" y="675818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해결하는 방법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A790C82E-9584-6311-BE43-00D46336B686}"/>
              </a:ext>
            </a:extLst>
          </p:cNvPr>
          <p:cNvSpPr/>
          <p:nvPr/>
        </p:nvSpPr>
        <p:spPr>
          <a:xfrm>
            <a:off x="8052900" y="7277100"/>
            <a:ext cx="8711099" cy="2405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은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와 수직하므로 항상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 i="1">
                <a:latin typeface="Noto Sans KR" panose="020B0200000000000000" pitchFamily="50" charset="-127"/>
                <a:ea typeface="Noto Sans KR" panose="020B0200000000000000" pitchFamily="50" charset="-127"/>
              </a:rPr>
              <a:t>	(</a:t>
            </a:r>
            <a:r>
              <a:rPr lang="en-US" altLang="ko-KR" i="1"/>
              <a:t>n^T)t   </a:t>
            </a:r>
            <a:r>
              <a:rPr lang="en-US" altLang="ko-KR"/>
              <a:t>=   0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n’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과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t’ = Mt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도 수직이어야 하므로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>
              <a:lnSpc>
                <a:spcPts val="2100"/>
              </a:lnSpc>
            </a:pP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 (n’)^T * t’    =   </a:t>
            </a: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(n’)^T * (Mt)   =  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(n’^T * M)t   =   0</a:t>
            </a:r>
            <a:endParaRPr 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모양을 잘 보면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n^T   =   n’^T * M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양변에 전치를 하고 정리하면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n‘   =   (M^T)^-1 * n   =  ((M^-1) ^T) n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00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2"/>
            <a:ext cx="15621000" cy="194811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작은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314950" y="4963967"/>
            <a:ext cx="5321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4138110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float3(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pIn.posL.x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pIn.posL.y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-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pIn.posL.z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7A79BB-BAAD-47A9-8F12-7A4F1E825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121" y="3793892"/>
            <a:ext cx="6058829" cy="47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4138110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float3(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pIn.posL.x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pIn.posL.y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-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pIn.posL.z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03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2306</Words>
  <Application>Microsoft Office PowerPoint</Application>
  <PresentationFormat>사용자 지정</PresentationFormat>
  <Paragraphs>364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Josefin Sans SemiBold</vt:lpstr>
      <vt:lpstr>Pretendard ExtraLight</vt:lpstr>
      <vt:lpstr>맑은 고딕</vt:lpstr>
      <vt:lpstr>Calibri</vt:lpstr>
      <vt:lpstr>Pretendard Bold</vt:lpstr>
      <vt:lpstr>Pretendard ExtraBold</vt:lpstr>
      <vt:lpstr>Pretendard Medium</vt:lpstr>
      <vt:lpstr>Noto Sans KR</vt:lpstr>
      <vt:lpstr>Pretendard Light</vt:lpstr>
      <vt:lpstr>Pretendard Regular</vt:lpstr>
      <vt:lpstr>Arial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58</cp:revision>
  <dcterms:created xsi:type="dcterms:W3CDTF">2006-08-16T00:00:00Z</dcterms:created>
  <dcterms:modified xsi:type="dcterms:W3CDTF">2025-09-20T14:51:33Z</dcterms:modified>
</cp:coreProperties>
</file>